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4"/>
  </p:sldMasterIdLst>
  <p:sldIdLst>
    <p:sldId id="298" r:id="rId5"/>
    <p:sldId id="320" r:id="rId6"/>
    <p:sldId id="301" r:id="rId7"/>
    <p:sldId id="302" r:id="rId8"/>
    <p:sldId id="303" r:id="rId9"/>
    <p:sldId id="315" r:id="rId10"/>
    <p:sldId id="309" r:id="rId11"/>
    <p:sldId id="310" r:id="rId12"/>
    <p:sldId id="311" r:id="rId13"/>
    <p:sldId id="316" r:id="rId14"/>
    <p:sldId id="317" r:id="rId15"/>
    <p:sldId id="312" r:id="rId16"/>
    <p:sldId id="313" r:id="rId17"/>
    <p:sldId id="314" r:id="rId18"/>
    <p:sldId id="318" r:id="rId19"/>
    <p:sldId id="31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66" d="100"/>
          <a:sy n="66" d="100"/>
        </p:scale>
        <p:origin x="1330"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5179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63864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31792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488454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6559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266022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245086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5603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308590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699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7636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46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9339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9418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6926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24802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4789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D6E202-B606-4609-B914-27C9371A1F6D}" type="datetime1">
              <a:rPr lang="en-US" smtClean="0"/>
              <a:t>1/13/2024</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50308014"/>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1980" cy="6858000"/>
          </a:xfrm>
          <a:prstGeom prst="rect">
            <a:avLst/>
          </a:prstGeom>
        </p:spPr>
      </p:pic>
      <p:sp>
        <p:nvSpPr>
          <p:cNvPr id="3" name="Rectangle 2">
            <a:extLst>
              <a:ext uri="{FF2B5EF4-FFF2-40B4-BE49-F238E27FC236}">
                <a16:creationId xmlns:a16="http://schemas.microsoft.com/office/drawing/2014/main" id="{09D93138-45C9-92A3-8432-EF8211F600AB}"/>
              </a:ext>
            </a:extLst>
          </p:cNvPr>
          <p:cNvSpPr/>
          <p:nvPr/>
        </p:nvSpPr>
        <p:spPr>
          <a:xfrm>
            <a:off x="6242180" y="1380930"/>
            <a:ext cx="5239652" cy="153022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solidFill>
                  <a:schemeClr val="tx1"/>
                </a:solidFill>
                <a:effectLst/>
                <a:latin typeface="Times New Roman" panose="02020603050405020304" pitchFamily="18" charset="0"/>
                <a:cs typeface="Times New Roman" panose="02020603050405020304" pitchFamily="18" charset="0"/>
              </a:rPr>
              <a:t>Exploring NSE Sectors through </a:t>
            </a:r>
            <a:br>
              <a:rPr lang="en-US" sz="2800" dirty="0">
                <a:solidFill>
                  <a:schemeClr val="tx1"/>
                </a:solidFill>
                <a:effectLst/>
                <a:latin typeface="Times New Roman" panose="02020603050405020304" pitchFamily="18" charset="0"/>
                <a:cs typeface="Times New Roman" panose="02020603050405020304" pitchFamily="18" charset="0"/>
              </a:rPr>
            </a:br>
            <a:r>
              <a:rPr lang="en-US" sz="2800" dirty="0">
                <a:solidFill>
                  <a:schemeClr val="tx1"/>
                </a:solidFill>
                <a:effectLst/>
                <a:latin typeface="Times New Roman" panose="02020603050405020304" pitchFamily="18" charset="0"/>
                <a:cs typeface="Times New Roman" panose="02020603050405020304" pitchFamily="18" charset="0"/>
              </a:rPr>
              <a:t>Stock Market Analysis</a:t>
            </a:r>
            <a:endParaRPr lang="en-IN" sz="2800" dirty="0">
              <a:solidFill>
                <a:schemeClr val="tx1"/>
              </a:solidFill>
            </a:endParaRP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0402-AC5C-0B87-4A6E-038AA8385898}"/>
              </a:ext>
            </a:extLst>
          </p:cNvPr>
          <p:cNvSpPr>
            <a:spLocks noGrp="1"/>
          </p:cNvSpPr>
          <p:nvPr>
            <p:ph type="title"/>
          </p:nvPr>
        </p:nvSpPr>
        <p:spPr>
          <a:xfrm>
            <a:off x="-243201" y="217714"/>
            <a:ext cx="5906883" cy="970450"/>
          </a:xfrm>
        </p:spPr>
        <p:txBody>
          <a:bodyPr/>
          <a:lstStyle/>
          <a:p>
            <a:r>
              <a:rPr lang="en-IN" dirty="0"/>
              <a:t>Stock Prices over time:</a:t>
            </a:r>
          </a:p>
        </p:txBody>
      </p:sp>
      <p:pic>
        <p:nvPicPr>
          <p:cNvPr id="9" name="Content Placeholder 8">
            <a:extLst>
              <a:ext uri="{FF2B5EF4-FFF2-40B4-BE49-F238E27FC236}">
                <a16:creationId xmlns:a16="http://schemas.microsoft.com/office/drawing/2014/main" id="{2BE8F396-07DD-AE5A-A061-174A1C673F0C}"/>
              </a:ext>
            </a:extLst>
          </p:cNvPr>
          <p:cNvPicPr>
            <a:picLocks noGrp="1" noChangeAspect="1"/>
          </p:cNvPicPr>
          <p:nvPr>
            <p:ph idx="1"/>
          </p:nvPr>
        </p:nvPicPr>
        <p:blipFill>
          <a:blip r:embed="rId2"/>
          <a:stretch>
            <a:fillRect/>
          </a:stretch>
        </p:blipFill>
        <p:spPr>
          <a:xfrm>
            <a:off x="-1" y="1099595"/>
            <a:ext cx="8576973" cy="5758405"/>
          </a:xfrm>
        </p:spPr>
      </p:pic>
      <p:sp>
        <p:nvSpPr>
          <p:cNvPr id="10" name="TextBox 9">
            <a:extLst>
              <a:ext uri="{FF2B5EF4-FFF2-40B4-BE49-F238E27FC236}">
                <a16:creationId xmlns:a16="http://schemas.microsoft.com/office/drawing/2014/main" id="{0DF072DD-4F61-E87A-AF2A-1AABAFB006F6}"/>
              </a:ext>
            </a:extLst>
          </p:cNvPr>
          <p:cNvSpPr txBox="1"/>
          <p:nvPr/>
        </p:nvSpPr>
        <p:spPr>
          <a:xfrm>
            <a:off x="8576973" y="1446835"/>
            <a:ext cx="3402957" cy="4893647"/>
          </a:xfrm>
          <a:prstGeom prst="rect">
            <a:avLst/>
          </a:prstGeom>
          <a:noFill/>
        </p:spPr>
        <p:txBody>
          <a:bodyPr wrap="square" rtlCol="0">
            <a:spAutoFit/>
          </a:bodyPr>
          <a:lstStyle/>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From the year 2021 to 2022 Nestle &amp; GAIL are perfectly positively co-related with Nifty 50, as they are maintaining their all time high. </a:t>
            </a:r>
          </a:p>
          <a:p>
            <a:pPr marL="285750" indent="-28575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Comparatively, as seen in the chart other stocks are not able to sustain at higher profits due to profit booking. </a:t>
            </a:r>
          </a:p>
        </p:txBody>
      </p:sp>
    </p:spTree>
    <p:extLst>
      <p:ext uri="{BB962C8B-B14F-4D97-AF65-F5344CB8AC3E}">
        <p14:creationId xmlns:p14="http://schemas.microsoft.com/office/powerpoint/2010/main" val="2806396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F3BE-8BD1-219B-F5DC-42C1201F2414}"/>
              </a:ext>
            </a:extLst>
          </p:cNvPr>
          <p:cNvSpPr>
            <a:spLocks noGrp="1"/>
          </p:cNvSpPr>
          <p:nvPr>
            <p:ph type="title"/>
          </p:nvPr>
        </p:nvSpPr>
        <p:spPr>
          <a:xfrm>
            <a:off x="2002420" y="803119"/>
            <a:ext cx="9618561" cy="2262241"/>
          </a:xfrm>
        </p:spPr>
        <p:txBody>
          <a:bodyPr>
            <a:noAutofit/>
          </a:bodyPr>
          <a:lstStyle/>
          <a:p>
            <a:pPr algn="l"/>
            <a:r>
              <a:rPr lang="en-IN" sz="2600" dirty="0">
                <a:latin typeface="Times New Roman" panose="02020603050405020304" pitchFamily="18" charset="0"/>
                <a:cs typeface="Times New Roman" panose="02020603050405020304" pitchFamily="18" charset="0"/>
              </a:rPr>
              <a:t>As seen in the scatter plot, Bajaj Finance, SBI Life Insurance, GAIL and  NTPC during the (major event) 2019 pandemic outbreak could maintained their average price. </a:t>
            </a:r>
            <a:br>
              <a:rPr lang="en-IN" sz="2600" dirty="0">
                <a:latin typeface="Times New Roman" panose="02020603050405020304" pitchFamily="18" charset="0"/>
                <a:cs typeface="Times New Roman" panose="02020603050405020304" pitchFamily="18" charset="0"/>
              </a:rPr>
            </a:br>
            <a:br>
              <a:rPr lang="en-IN" sz="2600" dirty="0">
                <a:latin typeface="Times New Roman" panose="02020603050405020304" pitchFamily="18" charset="0"/>
                <a:cs typeface="Times New Roman" panose="02020603050405020304" pitchFamily="18" charset="0"/>
              </a:rPr>
            </a:br>
            <a:r>
              <a:rPr lang="en-IN" sz="2600" dirty="0">
                <a:latin typeface="Times New Roman" panose="02020603050405020304" pitchFamily="18" charset="0"/>
                <a:cs typeface="Times New Roman" panose="02020603050405020304" pitchFamily="18" charset="0"/>
              </a:rPr>
              <a:t>Where as comparatively, other companies stock prices seen a steep downfall. </a:t>
            </a:r>
          </a:p>
        </p:txBody>
      </p:sp>
      <p:pic>
        <p:nvPicPr>
          <p:cNvPr id="7" name="Picture 6">
            <a:extLst>
              <a:ext uri="{FF2B5EF4-FFF2-40B4-BE49-F238E27FC236}">
                <a16:creationId xmlns:a16="http://schemas.microsoft.com/office/drawing/2014/main" id="{B8403653-6A1E-CBC1-E7CE-7EC5A3E539AB}"/>
              </a:ext>
            </a:extLst>
          </p:cNvPr>
          <p:cNvPicPr>
            <a:picLocks noChangeAspect="1"/>
          </p:cNvPicPr>
          <p:nvPr/>
        </p:nvPicPr>
        <p:blipFill>
          <a:blip r:embed="rId2"/>
          <a:stretch>
            <a:fillRect/>
          </a:stretch>
        </p:blipFill>
        <p:spPr>
          <a:xfrm>
            <a:off x="0" y="3333509"/>
            <a:ext cx="12192000" cy="2592729"/>
          </a:xfrm>
          <a:prstGeom prst="rect">
            <a:avLst/>
          </a:prstGeom>
        </p:spPr>
      </p:pic>
      <p:sp>
        <p:nvSpPr>
          <p:cNvPr id="10" name="TextBox 9">
            <a:extLst>
              <a:ext uri="{FF2B5EF4-FFF2-40B4-BE49-F238E27FC236}">
                <a16:creationId xmlns:a16="http://schemas.microsoft.com/office/drawing/2014/main" id="{7B029729-8F10-5217-7A8D-83B5AC88895F}"/>
              </a:ext>
            </a:extLst>
          </p:cNvPr>
          <p:cNvSpPr txBox="1"/>
          <p:nvPr/>
        </p:nvSpPr>
        <p:spPr>
          <a:xfrm>
            <a:off x="439838" y="207379"/>
            <a:ext cx="2835797" cy="461665"/>
          </a:xfrm>
          <a:prstGeom prst="rect">
            <a:avLst/>
          </a:prstGeom>
          <a:noFill/>
        </p:spPr>
        <p:txBody>
          <a:bodyPr wrap="square" rtlCol="0">
            <a:spAutoFit/>
          </a:bodyPr>
          <a:lstStyle/>
          <a:p>
            <a:r>
              <a:rPr lang="en-IN" sz="2400" b="1" u="sng" dirty="0"/>
              <a:t>Scatter Plot:</a:t>
            </a:r>
          </a:p>
        </p:txBody>
      </p:sp>
    </p:spTree>
    <p:extLst>
      <p:ext uri="{BB962C8B-B14F-4D97-AF65-F5344CB8AC3E}">
        <p14:creationId xmlns:p14="http://schemas.microsoft.com/office/powerpoint/2010/main" val="402541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1AB-6D10-14B9-E488-3F17FA1EE9E0}"/>
              </a:ext>
            </a:extLst>
          </p:cNvPr>
          <p:cNvSpPr>
            <a:spLocks noGrp="1"/>
          </p:cNvSpPr>
          <p:nvPr>
            <p:ph type="title"/>
          </p:nvPr>
        </p:nvSpPr>
        <p:spPr>
          <a:xfrm>
            <a:off x="128786" y="348610"/>
            <a:ext cx="12063213" cy="1792706"/>
          </a:xfrm>
        </p:spPr>
        <p:txBody>
          <a:bodyPr>
            <a:noAutofit/>
          </a:bodyPr>
          <a:lstStyle/>
          <a:p>
            <a:pPr algn="l"/>
            <a:r>
              <a:rPr lang="en-IN" sz="2800" dirty="0">
                <a:latin typeface="Times New Roman" panose="02020603050405020304" pitchFamily="18" charset="0"/>
                <a:cs typeface="Times New Roman" panose="02020603050405020304" pitchFamily="18" charset="0"/>
              </a:rPr>
              <a:t>As seen in the above slide, Service sector like (Hotel Industry) faced downfall, but recovered and maintained their average profit.</a:t>
            </a: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One can consider investing in service sector to balance portfolio.</a:t>
            </a:r>
          </a:p>
        </p:txBody>
      </p:sp>
      <p:pic>
        <p:nvPicPr>
          <p:cNvPr id="5" name="Content Placeholder 4">
            <a:extLst>
              <a:ext uri="{FF2B5EF4-FFF2-40B4-BE49-F238E27FC236}">
                <a16:creationId xmlns:a16="http://schemas.microsoft.com/office/drawing/2014/main" id="{6F9C6913-ED44-AA81-8222-2C06DECD1076}"/>
              </a:ext>
            </a:extLst>
          </p:cNvPr>
          <p:cNvPicPr>
            <a:picLocks noGrp="1" noChangeAspect="1"/>
          </p:cNvPicPr>
          <p:nvPr>
            <p:ph idx="1"/>
          </p:nvPr>
        </p:nvPicPr>
        <p:blipFill>
          <a:blip r:embed="rId2"/>
          <a:stretch>
            <a:fillRect/>
          </a:stretch>
        </p:blipFill>
        <p:spPr>
          <a:xfrm>
            <a:off x="0" y="2299469"/>
            <a:ext cx="12192000" cy="4558531"/>
          </a:xfrm>
        </p:spPr>
      </p:pic>
    </p:spTree>
    <p:extLst>
      <p:ext uri="{BB962C8B-B14F-4D97-AF65-F5344CB8AC3E}">
        <p14:creationId xmlns:p14="http://schemas.microsoft.com/office/powerpoint/2010/main" val="2530911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9E91-5FFF-3365-7B9B-FF1B48049759}"/>
              </a:ext>
            </a:extLst>
          </p:cNvPr>
          <p:cNvSpPr>
            <a:spLocks noGrp="1"/>
          </p:cNvSpPr>
          <p:nvPr>
            <p:ph type="title"/>
          </p:nvPr>
        </p:nvSpPr>
        <p:spPr>
          <a:xfrm>
            <a:off x="-270588" y="242595"/>
            <a:ext cx="6186196" cy="832292"/>
          </a:xfrm>
        </p:spPr>
        <p:txBody>
          <a:bodyPr>
            <a:normAutofit/>
          </a:bodyPr>
          <a:lstStyle/>
          <a:p>
            <a:r>
              <a:rPr lang="en-IN" dirty="0"/>
              <a:t>PE Ratio for last 5 years:</a:t>
            </a:r>
          </a:p>
        </p:txBody>
      </p:sp>
      <p:pic>
        <p:nvPicPr>
          <p:cNvPr id="5" name="Content Placeholder 4">
            <a:extLst>
              <a:ext uri="{FF2B5EF4-FFF2-40B4-BE49-F238E27FC236}">
                <a16:creationId xmlns:a16="http://schemas.microsoft.com/office/drawing/2014/main" id="{3D6DBE13-AB36-B3DC-548F-DDE8ABBBCE92}"/>
              </a:ext>
            </a:extLst>
          </p:cNvPr>
          <p:cNvPicPr>
            <a:picLocks noGrp="1" noChangeAspect="1"/>
          </p:cNvPicPr>
          <p:nvPr>
            <p:ph idx="1"/>
          </p:nvPr>
        </p:nvPicPr>
        <p:blipFill>
          <a:blip r:embed="rId2"/>
          <a:stretch>
            <a:fillRect/>
          </a:stretch>
        </p:blipFill>
        <p:spPr>
          <a:xfrm>
            <a:off x="0" y="1298822"/>
            <a:ext cx="12132931" cy="5325913"/>
          </a:xfrm>
        </p:spPr>
      </p:pic>
      <p:sp>
        <p:nvSpPr>
          <p:cNvPr id="6" name="TextBox 5">
            <a:extLst>
              <a:ext uri="{FF2B5EF4-FFF2-40B4-BE49-F238E27FC236}">
                <a16:creationId xmlns:a16="http://schemas.microsoft.com/office/drawing/2014/main" id="{1CF51EA3-A1FD-6CDD-E837-00B8D0B9692B}"/>
              </a:ext>
            </a:extLst>
          </p:cNvPr>
          <p:cNvSpPr txBox="1"/>
          <p:nvPr/>
        </p:nvSpPr>
        <p:spPr>
          <a:xfrm>
            <a:off x="7184571" y="3429000"/>
            <a:ext cx="4739951" cy="2585323"/>
          </a:xfrm>
          <a:prstGeom prst="rect">
            <a:avLst/>
          </a:prstGeom>
          <a:noFill/>
        </p:spPr>
        <p:txBody>
          <a:bodyPr wrap="square" rtlCol="0">
            <a:spAutoFit/>
          </a:bodyPr>
          <a:lstStyle/>
          <a:p>
            <a:pPr algn="just"/>
            <a:r>
              <a:rPr lang="en-IN" b="1" i="1" u="sng" dirty="0">
                <a:solidFill>
                  <a:schemeClr val="bg1"/>
                </a:solidFill>
                <a:latin typeface="Times New Roman" panose="02020603050405020304" pitchFamily="18" charset="0"/>
                <a:cs typeface="Times New Roman" panose="02020603050405020304" pitchFamily="18" charset="0"/>
              </a:rPr>
              <a:t>Observations</a:t>
            </a:r>
            <a:r>
              <a:rPr lang="en-IN" b="1" i="1" dirty="0">
                <a:solidFill>
                  <a:schemeClr val="bg1"/>
                </a:solidFill>
                <a:latin typeface="Times New Roman" panose="02020603050405020304" pitchFamily="18" charset="0"/>
                <a:cs typeface="Times New Roman" panose="02020603050405020304" pitchFamily="18" charset="0"/>
              </a:rPr>
              <a:t>:</a:t>
            </a:r>
            <a:endParaRPr lang="en-IN" i="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u="sng"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As seen in the bar chart Info edge India ltd. is highly undervalued with a average PE ratio of     -446.0 for the last five years.</a:t>
            </a:r>
          </a:p>
          <a:p>
            <a:pPr marL="285750" indent="-285750" algn="just">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Comparatively, TAJ GVK hotels &amp; resorts is highly overvalued with a PE ratio of 108.9 for the last five years.</a:t>
            </a:r>
          </a:p>
        </p:txBody>
      </p:sp>
    </p:spTree>
    <p:extLst>
      <p:ext uri="{BB962C8B-B14F-4D97-AF65-F5344CB8AC3E}">
        <p14:creationId xmlns:p14="http://schemas.microsoft.com/office/powerpoint/2010/main" val="813349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857C6-3D33-67C6-F05E-9F2D0244BDD4}"/>
              </a:ext>
            </a:extLst>
          </p:cNvPr>
          <p:cNvSpPr>
            <a:spLocks noGrp="1"/>
          </p:cNvSpPr>
          <p:nvPr>
            <p:ph type="title"/>
          </p:nvPr>
        </p:nvSpPr>
        <p:spPr>
          <a:xfrm>
            <a:off x="733386" y="93306"/>
            <a:ext cx="10058400" cy="869613"/>
          </a:xfrm>
        </p:spPr>
        <p:txBody>
          <a:bodyPr/>
          <a:lstStyle/>
          <a:p>
            <a:r>
              <a:rPr lang="en-IN" dirty="0">
                <a:solidFill>
                  <a:schemeClr val="tx1"/>
                </a:solidFill>
              </a:rPr>
              <a:t>Last 5 year return:</a:t>
            </a:r>
          </a:p>
        </p:txBody>
      </p:sp>
      <p:pic>
        <p:nvPicPr>
          <p:cNvPr id="5" name="Content Placeholder 4">
            <a:extLst>
              <a:ext uri="{FF2B5EF4-FFF2-40B4-BE49-F238E27FC236}">
                <a16:creationId xmlns:a16="http://schemas.microsoft.com/office/drawing/2014/main" id="{41805BB3-E63F-BB08-B5D6-D666436F9CD5}"/>
              </a:ext>
            </a:extLst>
          </p:cNvPr>
          <p:cNvPicPr>
            <a:picLocks noGrp="1" noChangeAspect="1"/>
          </p:cNvPicPr>
          <p:nvPr>
            <p:ph idx="1"/>
          </p:nvPr>
        </p:nvPicPr>
        <p:blipFill>
          <a:blip r:embed="rId2"/>
          <a:stretch>
            <a:fillRect/>
          </a:stretch>
        </p:blipFill>
        <p:spPr>
          <a:xfrm>
            <a:off x="0" y="1110326"/>
            <a:ext cx="12192000" cy="5427262"/>
          </a:xfrm>
        </p:spPr>
      </p:pic>
      <p:sp>
        <p:nvSpPr>
          <p:cNvPr id="6" name="TextBox 5">
            <a:extLst>
              <a:ext uri="{FF2B5EF4-FFF2-40B4-BE49-F238E27FC236}">
                <a16:creationId xmlns:a16="http://schemas.microsoft.com/office/drawing/2014/main" id="{86B134C1-4151-B8C4-C41F-76A665F019CF}"/>
              </a:ext>
            </a:extLst>
          </p:cNvPr>
          <p:cNvSpPr txBox="1"/>
          <p:nvPr/>
        </p:nvSpPr>
        <p:spPr>
          <a:xfrm>
            <a:off x="6606075" y="1922106"/>
            <a:ext cx="5271796" cy="1938992"/>
          </a:xfrm>
          <a:prstGeom prst="rect">
            <a:avLst/>
          </a:prstGeom>
          <a:noFill/>
        </p:spPr>
        <p:txBody>
          <a:bodyPr wrap="square" rtlCol="0">
            <a:spAutoFit/>
          </a:bodyPr>
          <a:lstStyle/>
          <a:p>
            <a:r>
              <a:rPr lang="en-IN" sz="2000" b="1" i="1" u="sng" dirty="0">
                <a:solidFill>
                  <a:schemeClr val="bg1"/>
                </a:solidFill>
                <a:latin typeface="Times New Roman" panose="02020603050405020304" pitchFamily="18" charset="0"/>
                <a:cs typeface="Times New Roman" panose="02020603050405020304" pitchFamily="18" charset="0"/>
              </a:rPr>
              <a:t>Observations</a:t>
            </a:r>
            <a:r>
              <a:rPr lang="en-IN" sz="2000" dirty="0">
                <a:solidFill>
                  <a:schemeClr val="bg1"/>
                </a:solidFill>
                <a:latin typeface="Times New Roman" panose="02020603050405020304" pitchFamily="18" charset="0"/>
                <a:cs typeface="Times New Roman" panose="02020603050405020304" pitchFamily="18" charset="0"/>
              </a:rPr>
              <a:t>:</a:t>
            </a:r>
          </a:p>
          <a:p>
            <a:endParaRPr lang="en-IN" sz="2000" dirty="0">
              <a:solidFill>
                <a:schemeClr val="bg1"/>
              </a:solidFill>
              <a:latin typeface="Times New Roman" panose="02020603050405020304" pitchFamily="18" charset="0"/>
              <a:cs typeface="Times New Roman" panose="02020603050405020304" pitchFamily="18" charset="0"/>
            </a:endParaRPr>
          </a:p>
          <a:p>
            <a:r>
              <a:rPr lang="en-IN" sz="2000" dirty="0">
                <a:solidFill>
                  <a:schemeClr val="bg1"/>
                </a:solidFill>
                <a:latin typeface="Times New Roman" panose="02020603050405020304" pitchFamily="18" charset="0"/>
                <a:cs typeface="Times New Roman" panose="02020603050405020304" pitchFamily="18" charset="0"/>
              </a:rPr>
              <a:t>In the last five years even when Info edge is undervalued it has given higher profits consistently and still has potential to give good returns.</a:t>
            </a:r>
          </a:p>
        </p:txBody>
      </p:sp>
    </p:spTree>
    <p:extLst>
      <p:ext uri="{BB962C8B-B14F-4D97-AF65-F5344CB8AC3E}">
        <p14:creationId xmlns:p14="http://schemas.microsoft.com/office/powerpoint/2010/main" val="336323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0BBE-7FC5-FB10-6569-E3F4B42F22A7}"/>
              </a:ext>
            </a:extLst>
          </p:cNvPr>
          <p:cNvSpPr>
            <a:spLocks noGrp="1"/>
          </p:cNvSpPr>
          <p:nvPr>
            <p:ph type="title"/>
          </p:nvPr>
        </p:nvSpPr>
        <p:spPr>
          <a:xfrm>
            <a:off x="-775504" y="-46299"/>
            <a:ext cx="6262509" cy="970450"/>
          </a:xfrm>
        </p:spPr>
        <p:txBody>
          <a:bodyPr>
            <a:normAutofit/>
          </a:bodyPr>
          <a:lstStyle/>
          <a:p>
            <a:r>
              <a:rPr lang="en-IN" dirty="0"/>
              <a:t>Recommendations:</a:t>
            </a:r>
          </a:p>
        </p:txBody>
      </p:sp>
      <p:pic>
        <p:nvPicPr>
          <p:cNvPr id="7" name="Picture 6">
            <a:extLst>
              <a:ext uri="{FF2B5EF4-FFF2-40B4-BE49-F238E27FC236}">
                <a16:creationId xmlns:a16="http://schemas.microsoft.com/office/drawing/2014/main" id="{EDA5A5B9-CC24-38E0-809C-8DCCBE17E210}"/>
              </a:ext>
            </a:extLst>
          </p:cNvPr>
          <p:cNvPicPr>
            <a:picLocks noChangeAspect="1"/>
          </p:cNvPicPr>
          <p:nvPr/>
        </p:nvPicPr>
        <p:blipFill>
          <a:blip r:embed="rId2"/>
          <a:stretch>
            <a:fillRect/>
          </a:stretch>
        </p:blipFill>
        <p:spPr>
          <a:xfrm>
            <a:off x="1" y="1066800"/>
            <a:ext cx="8001620" cy="5791200"/>
          </a:xfrm>
          <a:prstGeom prst="rect">
            <a:avLst/>
          </a:prstGeom>
          <a:ln>
            <a:noFill/>
          </a:ln>
          <a:effectLst>
            <a:softEdge rad="112500"/>
          </a:effectLst>
        </p:spPr>
      </p:pic>
      <p:sp>
        <p:nvSpPr>
          <p:cNvPr id="8" name="TextBox 7">
            <a:extLst>
              <a:ext uri="{FF2B5EF4-FFF2-40B4-BE49-F238E27FC236}">
                <a16:creationId xmlns:a16="http://schemas.microsoft.com/office/drawing/2014/main" id="{812A0BFB-9208-1C15-ACEE-087EA9899494}"/>
              </a:ext>
            </a:extLst>
          </p:cNvPr>
          <p:cNvSpPr txBox="1"/>
          <p:nvPr/>
        </p:nvSpPr>
        <p:spPr>
          <a:xfrm>
            <a:off x="8785185" y="694481"/>
            <a:ext cx="3113590" cy="6001643"/>
          </a:xfrm>
          <a:prstGeom prst="rect">
            <a:avLst/>
          </a:prstGeom>
          <a:noFill/>
        </p:spPr>
        <p:txBody>
          <a:bodyPr wrap="square" rtlCol="0">
            <a:spAutoFit/>
          </a:bodyPr>
          <a:lstStyle/>
          <a:p>
            <a:r>
              <a:rPr lang="en-IN" sz="2400" u="sng" dirty="0">
                <a:latin typeface="Times New Roman" panose="02020603050405020304" pitchFamily="18" charset="0"/>
                <a:cs typeface="Times New Roman" panose="02020603050405020304" pitchFamily="18" charset="0"/>
              </a:rPr>
              <a:t>Lower Risk Plan:</a:t>
            </a:r>
          </a:p>
          <a:p>
            <a:r>
              <a:rPr lang="en-IN" sz="2400" dirty="0">
                <a:latin typeface="Times New Roman" panose="02020603050405020304" pitchFamily="18" charset="0"/>
                <a:cs typeface="Times New Roman" panose="02020603050405020304" pitchFamily="18" charset="0"/>
              </a:rPr>
              <a:t>Info edge, Sundaram finance, Nestle India, Gail and HDFC life</a:t>
            </a:r>
          </a:p>
          <a:p>
            <a:endParaRPr lang="en-IN" sz="2400" dirty="0">
              <a:latin typeface="Times New Roman" panose="02020603050405020304" pitchFamily="18" charset="0"/>
              <a:cs typeface="Times New Roman" panose="02020603050405020304" pitchFamily="18" charset="0"/>
            </a:endParaRPr>
          </a:p>
          <a:p>
            <a:r>
              <a:rPr lang="en-IN" sz="2400" u="sng" dirty="0">
                <a:latin typeface="Times New Roman" panose="02020603050405020304" pitchFamily="18" charset="0"/>
                <a:cs typeface="Times New Roman" panose="02020603050405020304" pitchFamily="18" charset="0"/>
              </a:rPr>
              <a:t>Medium Risk Plan:</a:t>
            </a:r>
          </a:p>
          <a:p>
            <a:r>
              <a:rPr lang="en-IN" sz="2400" dirty="0">
                <a:latin typeface="Times New Roman" panose="02020603050405020304" pitchFamily="18" charset="0"/>
                <a:cs typeface="Times New Roman" panose="02020603050405020304" pitchFamily="18" charset="0"/>
              </a:rPr>
              <a:t>Sundaram Finance, GAIL, Info edge, Berger paint, HDFC life</a:t>
            </a:r>
          </a:p>
          <a:p>
            <a:endParaRPr lang="en-IN" sz="2400" dirty="0">
              <a:latin typeface="Times New Roman" panose="02020603050405020304" pitchFamily="18" charset="0"/>
              <a:cs typeface="Times New Roman" panose="02020603050405020304" pitchFamily="18" charset="0"/>
            </a:endParaRPr>
          </a:p>
          <a:p>
            <a:r>
              <a:rPr lang="en-IN" sz="2400" u="sng" dirty="0">
                <a:latin typeface="Times New Roman" panose="02020603050405020304" pitchFamily="18" charset="0"/>
                <a:cs typeface="Times New Roman" panose="02020603050405020304" pitchFamily="18" charset="0"/>
              </a:rPr>
              <a:t>Higher Risk Plan:</a:t>
            </a:r>
          </a:p>
          <a:p>
            <a:r>
              <a:rPr lang="en-IN" sz="2400" dirty="0">
                <a:latin typeface="Times New Roman" panose="02020603050405020304" pitchFamily="18" charset="0"/>
                <a:cs typeface="Times New Roman" panose="02020603050405020304" pitchFamily="18" charset="0"/>
              </a:rPr>
              <a:t>Info edge, Sundaram Finance, GAIL, NTPC, Berger paint and TAJ GVK hotel and resort. </a:t>
            </a:r>
          </a:p>
        </p:txBody>
      </p:sp>
    </p:spTree>
    <p:extLst>
      <p:ext uri="{BB962C8B-B14F-4D97-AF65-F5344CB8AC3E}">
        <p14:creationId xmlns:p14="http://schemas.microsoft.com/office/powerpoint/2010/main" val="1972356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D8AC-B735-6570-AAE2-A1FEC254A495}"/>
              </a:ext>
            </a:extLst>
          </p:cNvPr>
          <p:cNvSpPr>
            <a:spLocks noGrp="1"/>
          </p:cNvSpPr>
          <p:nvPr>
            <p:ph type="title"/>
          </p:nvPr>
        </p:nvSpPr>
        <p:spPr>
          <a:xfrm>
            <a:off x="473956" y="609600"/>
            <a:ext cx="3530884" cy="970450"/>
          </a:xfrm>
        </p:spPr>
        <p:txBody>
          <a:bodyPr/>
          <a:lstStyle/>
          <a:p>
            <a:r>
              <a:rPr lang="en-IN" dirty="0"/>
              <a:t>Conclusion:</a:t>
            </a:r>
          </a:p>
        </p:txBody>
      </p:sp>
      <p:sp>
        <p:nvSpPr>
          <p:cNvPr id="3" name="Content Placeholder 2">
            <a:extLst>
              <a:ext uri="{FF2B5EF4-FFF2-40B4-BE49-F238E27FC236}">
                <a16:creationId xmlns:a16="http://schemas.microsoft.com/office/drawing/2014/main" id="{8FA38CC7-5F33-9979-0B31-73551D6A6111}"/>
              </a:ext>
            </a:extLst>
          </p:cNvPr>
          <p:cNvSpPr>
            <a:spLocks noGrp="1"/>
          </p:cNvSpPr>
          <p:nvPr>
            <p:ph idx="1"/>
          </p:nvPr>
        </p:nvSpPr>
        <p:spPr>
          <a:xfrm>
            <a:off x="924443" y="1580050"/>
            <a:ext cx="10812286" cy="4519808"/>
          </a:xfrm>
        </p:spPr>
        <p:txBody>
          <a:bodyPr>
            <a:noAutofit/>
          </a:bodyPr>
          <a:lstStyle/>
          <a:p>
            <a:pPr marL="36900" indent="0" algn="just">
              <a:buNone/>
            </a:pPr>
            <a:r>
              <a:rPr lang="en-US" sz="2400" b="0" i="0" dirty="0">
                <a:solidFill>
                  <a:schemeClr val="tx1"/>
                </a:solidFill>
                <a:effectLst/>
                <a:latin typeface="Times New Roman" panose="02020603050405020304" pitchFamily="18" charset="0"/>
                <a:cs typeface="Times New Roman" panose="02020603050405020304" pitchFamily="18" charset="0"/>
              </a:rPr>
              <a:t>In this project, we conducted an analysis of Nifty 50, examining nine sectors encompassing both large-cap and mid-cap companies. Utilizing various analytical tools such as Python, Excel, and Tableau, we delved into the market dynamics. Our analysis revealed that the Finance, Gas &amp; Ind, and FMCG sectors exert a significant influence on the upward and downward movements of Nifty 50. Subsequently, we formulated recommendations based on these insights.</a:t>
            </a:r>
          </a:p>
          <a:p>
            <a:pPr marL="36900" indent="0" algn="just">
              <a:buNone/>
            </a:pPr>
            <a:r>
              <a:rPr lang="en-US" sz="2400" b="0" i="0" dirty="0">
                <a:solidFill>
                  <a:schemeClr val="tx1"/>
                </a:solidFill>
                <a:effectLst/>
                <a:latin typeface="Times New Roman" panose="02020603050405020304" pitchFamily="18" charset="0"/>
                <a:cs typeface="Times New Roman" panose="02020603050405020304" pitchFamily="18" charset="0"/>
              </a:rPr>
              <a:t>Tailoring our approach to accommodate diverse investor budgets, we devised three distinct plans: a lower-risk plan, a medium-risk plan, and a higher-risk plan, each aligned with an individual's risk appetite. These plans aim to provide investors with strategic options that align with their financial goals and risk tolerance.</a:t>
            </a:r>
          </a:p>
          <a:p>
            <a:pPr marL="36900" indent="0" algn="just">
              <a:buNone/>
            </a:pPr>
            <a:endParaRPr lang="en-IN" sz="2400" dirty="0">
              <a:solidFill>
                <a:schemeClr val="tx1"/>
              </a:solidFill>
              <a:latin typeface="Times New Roman" panose="02020603050405020304" pitchFamily="18" charset="0"/>
              <a:cs typeface="Times New Roman" panose="02020603050405020304" pitchFamily="18" charset="0"/>
            </a:endParaRPr>
          </a:p>
          <a:p>
            <a:pPr marL="36900" indent="0" algn="just">
              <a:buNone/>
            </a:pP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42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7E894-00FF-7763-2576-F6468F80406C}"/>
              </a:ext>
            </a:extLst>
          </p:cNvPr>
          <p:cNvSpPr>
            <a:spLocks noGrp="1"/>
          </p:cNvSpPr>
          <p:nvPr>
            <p:ph type="title"/>
          </p:nvPr>
        </p:nvSpPr>
        <p:spPr/>
        <p:txBody>
          <a:bodyPr/>
          <a:lstStyle/>
          <a:p>
            <a:r>
              <a:rPr lang="en-IN" dirty="0"/>
              <a:t>Table of contents</a:t>
            </a:r>
          </a:p>
        </p:txBody>
      </p:sp>
      <p:sp>
        <p:nvSpPr>
          <p:cNvPr id="3" name="Content Placeholder 2">
            <a:extLst>
              <a:ext uri="{FF2B5EF4-FFF2-40B4-BE49-F238E27FC236}">
                <a16:creationId xmlns:a16="http://schemas.microsoft.com/office/drawing/2014/main" id="{6EDC5A57-61C3-C7C6-DADC-BFAB86B2E2C5}"/>
              </a:ext>
            </a:extLst>
          </p:cNvPr>
          <p:cNvSpPr>
            <a:spLocks noGrp="1"/>
          </p:cNvSpPr>
          <p:nvPr>
            <p:ph idx="1"/>
          </p:nvPr>
        </p:nvSpPr>
        <p:spPr>
          <a:xfrm>
            <a:off x="913795" y="1732449"/>
            <a:ext cx="10353762" cy="4784098"/>
          </a:xfrm>
        </p:spPr>
        <p:txBody>
          <a:bodyPr>
            <a:normAutofit fontScale="85000" lnSpcReduction="20000"/>
          </a:bodyPr>
          <a:lstStyle/>
          <a:p>
            <a:pPr algn="just">
              <a:buFont typeface="Arial" panose="020B0604020202020204" pitchFamily="34" charset="0"/>
              <a:buChar char="•"/>
            </a:pPr>
            <a:r>
              <a:rPr lang="en-IN" sz="2300" dirty="0">
                <a:solidFill>
                  <a:schemeClr val="tx1"/>
                </a:solidFill>
                <a:latin typeface="Times New Roman" panose="02020603050405020304" pitchFamily="18" charset="0"/>
                <a:cs typeface="Times New Roman" panose="02020603050405020304" pitchFamily="18" charset="0"/>
              </a:rPr>
              <a:t>Introduction</a:t>
            </a:r>
          </a:p>
          <a:p>
            <a:pPr algn="just">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Fundamental &amp; Technical Analysis</a:t>
            </a:r>
          </a:p>
          <a:p>
            <a:pPr algn="just">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Sector wise Analysis</a:t>
            </a:r>
          </a:p>
          <a:p>
            <a:pPr algn="just">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Returns on Trading Volume</a:t>
            </a:r>
          </a:p>
          <a:p>
            <a:pPr algn="just">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Correlation</a:t>
            </a:r>
          </a:p>
          <a:p>
            <a:pPr algn="just">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Trend Analysis</a:t>
            </a:r>
          </a:p>
          <a:p>
            <a:pPr algn="just">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Volatility Analysis</a:t>
            </a:r>
          </a:p>
          <a:p>
            <a:pPr algn="just">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Stock Prices over time</a:t>
            </a:r>
          </a:p>
          <a:p>
            <a:pPr algn="just">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Scatter Plot</a:t>
            </a:r>
          </a:p>
          <a:p>
            <a:pPr algn="just">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PE Ratio </a:t>
            </a:r>
          </a:p>
          <a:p>
            <a:pPr algn="just">
              <a:buFont typeface="Arial" panose="020B0604020202020204" pitchFamily="34" charset="0"/>
              <a:buChar char="•"/>
            </a:pPr>
            <a:r>
              <a:rPr lang="en-IN" sz="2300" dirty="0">
                <a:solidFill>
                  <a:schemeClr val="tx1"/>
                </a:solidFill>
                <a:latin typeface="Times New Roman" panose="02020603050405020304" pitchFamily="18" charset="0"/>
                <a:cs typeface="Times New Roman" panose="02020603050405020304" pitchFamily="18" charset="0"/>
              </a:rPr>
              <a:t>Last 5 year return</a:t>
            </a:r>
          </a:p>
          <a:p>
            <a:pPr algn="just">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Conclusion</a:t>
            </a:r>
          </a:p>
          <a:p>
            <a:pPr algn="just">
              <a:buFont typeface="Arial" panose="020B0604020202020204" pitchFamily="34" charset="0"/>
              <a:buChar char="•"/>
            </a:pPr>
            <a:endParaRPr lang="en-IN" sz="20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IN" dirty="0"/>
          </a:p>
        </p:txBody>
      </p:sp>
    </p:spTree>
    <p:extLst>
      <p:ext uri="{BB962C8B-B14F-4D97-AF65-F5344CB8AC3E}">
        <p14:creationId xmlns:p14="http://schemas.microsoft.com/office/powerpoint/2010/main" val="3944300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D6232-1382-7F0E-AEFA-1B25B24EAA44}"/>
              </a:ext>
            </a:extLst>
          </p:cNvPr>
          <p:cNvSpPr>
            <a:spLocks noGrp="1"/>
          </p:cNvSpPr>
          <p:nvPr>
            <p:ph type="title"/>
          </p:nvPr>
        </p:nvSpPr>
        <p:spPr/>
        <p:txBody>
          <a:bodyPr/>
          <a:lstStyle/>
          <a:p>
            <a:r>
              <a:rPr lang="en-IN" sz="4800" dirty="0">
                <a:solidFill>
                  <a:schemeClr val="tx1"/>
                </a:solidFill>
                <a:latin typeface="+mj-lt"/>
              </a:rPr>
              <a:t>Introduction:</a:t>
            </a:r>
          </a:p>
        </p:txBody>
      </p:sp>
      <p:sp>
        <p:nvSpPr>
          <p:cNvPr id="3" name="Content Placeholder 2">
            <a:extLst>
              <a:ext uri="{FF2B5EF4-FFF2-40B4-BE49-F238E27FC236}">
                <a16:creationId xmlns:a16="http://schemas.microsoft.com/office/drawing/2014/main" id="{634910EF-FDC1-D75C-C6AC-BBEAADF102BE}"/>
              </a:ext>
            </a:extLst>
          </p:cNvPr>
          <p:cNvSpPr>
            <a:spLocks noGrp="1"/>
          </p:cNvSpPr>
          <p:nvPr>
            <p:ph idx="1"/>
          </p:nvPr>
        </p:nvSpPr>
        <p:spPr/>
        <p:txBody>
          <a:bodyPr>
            <a:normAutofit/>
          </a:bodyPr>
          <a:lstStyle/>
          <a:p>
            <a:pPr>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 </a:t>
            </a:r>
            <a:r>
              <a:rPr lang="en-US" sz="2600" b="0" i="0" dirty="0">
                <a:solidFill>
                  <a:schemeClr val="tx1"/>
                </a:solidFill>
                <a:effectLst/>
                <a:latin typeface="Times New Roman" panose="02020603050405020304" pitchFamily="18" charset="0"/>
                <a:cs typeface="Times New Roman" panose="02020603050405020304" pitchFamily="18" charset="0"/>
              </a:rPr>
              <a:t>The stock market is a financial system that enables companies to raise capital by offering stock shares and corporate bonds. Investors can participate in businesses, share capital gains, and earn income through dividends.</a:t>
            </a:r>
          </a:p>
          <a:p>
            <a:pPr>
              <a:buFont typeface="Arial" panose="020B0604020202020204" pitchFamily="34" charset="0"/>
              <a:buChar char="•"/>
            </a:pPr>
            <a:r>
              <a:rPr lang="en-US" sz="2600" b="0" i="0" dirty="0">
                <a:solidFill>
                  <a:schemeClr val="tx1"/>
                </a:solidFill>
                <a:effectLst/>
                <a:latin typeface="Times New Roman" panose="02020603050405020304" pitchFamily="18" charset="0"/>
                <a:cs typeface="Times New Roman" panose="02020603050405020304" pitchFamily="18" charset="0"/>
              </a:rPr>
              <a:t>In India, there are two national stock exchanges: the National Stock Exchange (NSE) and the Bombay Stock Exchange (BSE), along with 21 regional stock exchanges (RSE).</a:t>
            </a:r>
          </a:p>
          <a:p>
            <a:pPr>
              <a:buFont typeface="Arial" panose="020B0604020202020204" pitchFamily="34" charset="0"/>
              <a:buChar char="•"/>
            </a:pPr>
            <a:r>
              <a:rPr lang="en-US" sz="2600" b="0" i="0" dirty="0">
                <a:solidFill>
                  <a:schemeClr val="tx1"/>
                </a:solidFill>
                <a:effectLst/>
                <a:latin typeface="Times New Roman" panose="02020603050405020304" pitchFamily="18" charset="0"/>
                <a:cs typeface="Times New Roman" panose="02020603050405020304" pitchFamily="18" charset="0"/>
              </a:rPr>
              <a:t>The project focuses on NSE, which pioneered electronic or screen-based trading, starting its operations in 1994.</a:t>
            </a:r>
          </a:p>
          <a:p>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0414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B128-C156-E965-8C51-D8BEBA44FEDF}"/>
              </a:ext>
            </a:extLst>
          </p:cNvPr>
          <p:cNvSpPr>
            <a:spLocks noGrp="1"/>
          </p:cNvSpPr>
          <p:nvPr>
            <p:ph type="title"/>
          </p:nvPr>
        </p:nvSpPr>
        <p:spPr>
          <a:xfrm>
            <a:off x="0" y="0"/>
            <a:ext cx="9119740" cy="1029013"/>
          </a:xfrm>
        </p:spPr>
        <p:txBody>
          <a:bodyPr>
            <a:normAutofit/>
          </a:bodyPr>
          <a:lstStyle/>
          <a:p>
            <a:r>
              <a:rPr lang="en-IN" sz="4000" dirty="0">
                <a:latin typeface="Times New Roman" panose="02020603050405020304" pitchFamily="18" charset="0"/>
                <a:cs typeface="Times New Roman" panose="02020603050405020304" pitchFamily="18" charset="0"/>
              </a:rPr>
              <a:t>Fundamental &amp; Technical Analysis:</a:t>
            </a:r>
          </a:p>
        </p:txBody>
      </p:sp>
      <p:pic>
        <p:nvPicPr>
          <p:cNvPr id="4" name="Picture 3">
            <a:extLst>
              <a:ext uri="{FF2B5EF4-FFF2-40B4-BE49-F238E27FC236}">
                <a16:creationId xmlns:a16="http://schemas.microsoft.com/office/drawing/2014/main" id="{D2824039-9006-3509-D139-76FAE2D406F4}"/>
              </a:ext>
            </a:extLst>
          </p:cNvPr>
          <p:cNvPicPr>
            <a:picLocks noChangeAspect="1"/>
          </p:cNvPicPr>
          <p:nvPr/>
        </p:nvPicPr>
        <p:blipFill>
          <a:blip r:embed="rId2"/>
          <a:stretch>
            <a:fillRect/>
          </a:stretch>
        </p:blipFill>
        <p:spPr>
          <a:xfrm>
            <a:off x="1" y="1101012"/>
            <a:ext cx="12192000" cy="5296323"/>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90C041BB-2D2D-DB01-AB50-A3EAD0E48746}"/>
              </a:ext>
            </a:extLst>
          </p:cNvPr>
          <p:cNvSpPr/>
          <p:nvPr/>
        </p:nvSpPr>
        <p:spPr>
          <a:xfrm>
            <a:off x="6326155" y="1101012"/>
            <a:ext cx="5865843" cy="52243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 </a:t>
            </a:r>
            <a:r>
              <a:rPr lang="en-US" sz="2000" b="0" i="0" dirty="0">
                <a:solidFill>
                  <a:srgbClr val="374151"/>
                </a:solidFill>
                <a:effectLst/>
                <a:latin typeface="Times New Roman" panose="02020603050405020304" pitchFamily="18" charset="0"/>
                <a:cs typeface="Times New Roman" panose="02020603050405020304" pitchFamily="18" charset="0"/>
              </a:rPr>
              <a:t>In the stock market, various factors influence the price and movements of a stock. However, this project prioritizes fundamental details such as Return On Equity ratio (ROE), Profit to Equity (PE), dividend history, and annual earning history for predicting price movements.</a:t>
            </a:r>
          </a:p>
          <a:p>
            <a:pPr algn="just"/>
            <a:endParaRPr lang="en-US" sz="20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Unlike fundamental analysis, technical analysis relies solely on studying data and charts from past market history, independent of external factors. Both analyses aid in examining multiple stocks and their price movements across significant time periods.</a:t>
            </a:r>
          </a:p>
          <a:p>
            <a:pPr algn="ctr"/>
            <a:endParaRPr lang="en-IN" sz="2000" dirty="0"/>
          </a:p>
        </p:txBody>
      </p:sp>
    </p:spTree>
    <p:extLst>
      <p:ext uri="{BB962C8B-B14F-4D97-AF65-F5344CB8AC3E}">
        <p14:creationId xmlns:p14="http://schemas.microsoft.com/office/powerpoint/2010/main" val="4071706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62B826E-A5D2-5A26-764C-31BD298815A3}"/>
              </a:ext>
            </a:extLst>
          </p:cNvPr>
          <p:cNvSpPr>
            <a:spLocks noGrp="1"/>
          </p:cNvSpPr>
          <p:nvPr>
            <p:ph type="title"/>
          </p:nvPr>
        </p:nvSpPr>
        <p:spPr>
          <a:xfrm>
            <a:off x="276186" y="191430"/>
            <a:ext cx="4864981" cy="853599"/>
          </a:xfrm>
        </p:spPr>
        <p:txBody>
          <a:bodyPr/>
          <a:lstStyle/>
          <a:p>
            <a:r>
              <a:rPr lang="en-IN" dirty="0">
                <a:latin typeface="Times New Roman" panose="02020603050405020304" pitchFamily="18" charset="0"/>
                <a:cs typeface="Times New Roman" panose="02020603050405020304" pitchFamily="18" charset="0"/>
              </a:rPr>
              <a:t>Sector wise Analysis:</a:t>
            </a:r>
          </a:p>
        </p:txBody>
      </p:sp>
      <p:pic>
        <p:nvPicPr>
          <p:cNvPr id="5" name="Content Placeholder 4">
            <a:extLst>
              <a:ext uri="{FF2B5EF4-FFF2-40B4-BE49-F238E27FC236}">
                <a16:creationId xmlns:a16="http://schemas.microsoft.com/office/drawing/2014/main" id="{6D0A749E-2012-AE5C-BD97-1BCB0E410181}"/>
              </a:ext>
            </a:extLst>
          </p:cNvPr>
          <p:cNvPicPr>
            <a:picLocks noGrp="1" noChangeAspect="1"/>
          </p:cNvPicPr>
          <p:nvPr>
            <p:ph idx="1"/>
          </p:nvPr>
        </p:nvPicPr>
        <p:blipFill>
          <a:blip r:embed="rId2"/>
          <a:stretch>
            <a:fillRect/>
          </a:stretch>
        </p:blipFill>
        <p:spPr>
          <a:xfrm>
            <a:off x="0" y="1194318"/>
            <a:ext cx="12191999" cy="5206482"/>
          </a:xfrm>
        </p:spPr>
      </p:pic>
      <p:sp>
        <p:nvSpPr>
          <p:cNvPr id="6" name="Rectangle 5">
            <a:extLst>
              <a:ext uri="{FF2B5EF4-FFF2-40B4-BE49-F238E27FC236}">
                <a16:creationId xmlns:a16="http://schemas.microsoft.com/office/drawing/2014/main" id="{F19A130B-51D2-D2FB-29DC-455D0865F0BF}"/>
              </a:ext>
            </a:extLst>
          </p:cNvPr>
          <p:cNvSpPr/>
          <p:nvPr/>
        </p:nvSpPr>
        <p:spPr>
          <a:xfrm>
            <a:off x="5710334" y="1679510"/>
            <a:ext cx="6288832" cy="20713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2000" b="0" i="0" dirty="0">
                <a:solidFill>
                  <a:srgbClr val="374151"/>
                </a:solidFill>
                <a:effectLst/>
                <a:latin typeface="Söhne"/>
              </a:rPr>
              <a:t>Out of 2,113 companies the financial services sector holds the largest weightage in Nifty-50, accounting for 37%, and includes a total of 118 companies.</a:t>
            </a:r>
          </a:p>
          <a:p>
            <a:endParaRPr lang="en-US" sz="2000" b="0" i="0" dirty="0">
              <a:solidFill>
                <a:srgbClr val="374151"/>
              </a:solidFill>
              <a:effectLst/>
              <a:latin typeface="Söhne"/>
            </a:endParaRPr>
          </a:p>
          <a:p>
            <a:pPr marL="285750" indent="-285750">
              <a:buFont typeface="Arial" panose="020B0604020202020204" pitchFamily="34" charset="0"/>
              <a:buChar char="•"/>
            </a:pPr>
            <a:r>
              <a:rPr lang="en-US" sz="2000" b="0" i="0" dirty="0">
                <a:solidFill>
                  <a:srgbClr val="374151"/>
                </a:solidFill>
                <a:effectLst/>
                <a:latin typeface="Söhne"/>
              </a:rPr>
              <a:t> Following closely is the IT sector with a weightage of 13%, comprising 83 listed companies on the NSE.</a:t>
            </a:r>
            <a:endParaRPr lang="en-IN" sz="2000" dirty="0"/>
          </a:p>
        </p:txBody>
      </p:sp>
    </p:spTree>
    <p:extLst>
      <p:ext uri="{BB962C8B-B14F-4D97-AF65-F5344CB8AC3E}">
        <p14:creationId xmlns:p14="http://schemas.microsoft.com/office/powerpoint/2010/main" val="263251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5EC8-4BBE-2209-5692-821A770D1EC6}"/>
              </a:ext>
            </a:extLst>
          </p:cNvPr>
          <p:cNvSpPr>
            <a:spLocks noGrp="1"/>
          </p:cNvSpPr>
          <p:nvPr>
            <p:ph type="title"/>
          </p:nvPr>
        </p:nvSpPr>
        <p:spPr>
          <a:xfrm>
            <a:off x="-886408" y="9331"/>
            <a:ext cx="8220269" cy="776307"/>
          </a:xfrm>
        </p:spPr>
        <p:txBody>
          <a:bodyPr/>
          <a:lstStyle/>
          <a:p>
            <a:r>
              <a:rPr lang="en-IN" dirty="0"/>
              <a:t>Returns on Trading Volume:</a:t>
            </a:r>
          </a:p>
        </p:txBody>
      </p:sp>
      <p:pic>
        <p:nvPicPr>
          <p:cNvPr id="5" name="Content Placeholder 4">
            <a:extLst>
              <a:ext uri="{FF2B5EF4-FFF2-40B4-BE49-F238E27FC236}">
                <a16:creationId xmlns:a16="http://schemas.microsoft.com/office/drawing/2014/main" id="{70381D27-976E-6AB2-C550-B98FA6E7481A}"/>
              </a:ext>
            </a:extLst>
          </p:cNvPr>
          <p:cNvPicPr>
            <a:picLocks noGrp="1" noChangeAspect="1"/>
          </p:cNvPicPr>
          <p:nvPr>
            <p:ph idx="1"/>
          </p:nvPr>
        </p:nvPicPr>
        <p:blipFill>
          <a:blip r:embed="rId2"/>
          <a:stretch>
            <a:fillRect/>
          </a:stretch>
        </p:blipFill>
        <p:spPr>
          <a:xfrm>
            <a:off x="12442" y="776306"/>
            <a:ext cx="7321419" cy="28812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E96250EE-9EF0-983F-0DD1-36DE2E1F0809}"/>
              </a:ext>
            </a:extLst>
          </p:cNvPr>
          <p:cNvPicPr>
            <a:picLocks noChangeAspect="1"/>
          </p:cNvPicPr>
          <p:nvPr/>
        </p:nvPicPr>
        <p:blipFill>
          <a:blip r:embed="rId3"/>
          <a:stretch>
            <a:fillRect/>
          </a:stretch>
        </p:blipFill>
        <p:spPr>
          <a:xfrm>
            <a:off x="4074289" y="3719956"/>
            <a:ext cx="8117710" cy="30722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3244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DC46E1-9EAF-3F76-A4ED-28583DA0768A}"/>
              </a:ext>
            </a:extLst>
          </p:cNvPr>
          <p:cNvPicPr>
            <a:picLocks noGrp="1" noChangeAspect="1"/>
          </p:cNvPicPr>
          <p:nvPr>
            <p:ph idx="1"/>
          </p:nvPr>
        </p:nvPicPr>
        <p:blipFill>
          <a:blip r:embed="rId2"/>
          <a:stretch>
            <a:fillRect/>
          </a:stretch>
        </p:blipFill>
        <p:spPr>
          <a:xfrm>
            <a:off x="0" y="545565"/>
            <a:ext cx="12092473" cy="3760788"/>
          </a:xfrm>
        </p:spPr>
      </p:pic>
      <p:sp>
        <p:nvSpPr>
          <p:cNvPr id="6" name="TextBox 5">
            <a:extLst>
              <a:ext uri="{FF2B5EF4-FFF2-40B4-BE49-F238E27FC236}">
                <a16:creationId xmlns:a16="http://schemas.microsoft.com/office/drawing/2014/main" id="{08E1109E-46A0-C7E7-803F-E154EEEEF0D1}"/>
              </a:ext>
            </a:extLst>
          </p:cNvPr>
          <p:cNvSpPr txBox="1"/>
          <p:nvPr/>
        </p:nvSpPr>
        <p:spPr>
          <a:xfrm>
            <a:off x="662473" y="4432041"/>
            <a:ext cx="10767527" cy="2492990"/>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As seen in the correlation heatmap above, Alcohol (United Spirit), Chemical (Asian Paints), Insurance (SBI Life Insurance), FMCG (Nestle), Hospitality (Indian hotel) and Miscellaneous are perfectly co-related with Bajaj Finance and Nifty 50.</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Where as, Gas &amp; Fuel (GAIL) and Power(NTPC) are negatively co-related with Bajaj Finance and Nifty 50.</a:t>
            </a:r>
          </a:p>
          <a:p>
            <a:endParaRPr lang="en-IN" dirty="0"/>
          </a:p>
          <a:p>
            <a:endParaRPr lang="en-IN" dirty="0"/>
          </a:p>
        </p:txBody>
      </p:sp>
      <p:sp>
        <p:nvSpPr>
          <p:cNvPr id="7" name="TextBox 6">
            <a:extLst>
              <a:ext uri="{FF2B5EF4-FFF2-40B4-BE49-F238E27FC236}">
                <a16:creationId xmlns:a16="http://schemas.microsoft.com/office/drawing/2014/main" id="{3DDDA84F-FCA0-AE3E-C322-54B1D8881778}"/>
              </a:ext>
            </a:extLst>
          </p:cNvPr>
          <p:cNvSpPr txBox="1"/>
          <p:nvPr/>
        </p:nvSpPr>
        <p:spPr>
          <a:xfrm>
            <a:off x="99527" y="83900"/>
            <a:ext cx="1855829"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Correlation</a:t>
            </a:r>
            <a:r>
              <a:rPr lang="en-IN" b="1" dirty="0"/>
              <a:t>: </a:t>
            </a:r>
          </a:p>
        </p:txBody>
      </p:sp>
    </p:spTree>
    <p:extLst>
      <p:ext uri="{BB962C8B-B14F-4D97-AF65-F5344CB8AC3E}">
        <p14:creationId xmlns:p14="http://schemas.microsoft.com/office/powerpoint/2010/main" val="1856257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B38DAC5-5E09-9EDE-BCDB-4FFDDDEBC4BB}"/>
              </a:ext>
            </a:extLst>
          </p:cNvPr>
          <p:cNvSpPr txBox="1"/>
          <p:nvPr/>
        </p:nvSpPr>
        <p:spPr>
          <a:xfrm>
            <a:off x="105946" y="42289"/>
            <a:ext cx="5523722"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Trend Analysis:</a:t>
            </a:r>
          </a:p>
        </p:txBody>
      </p:sp>
      <p:sp>
        <p:nvSpPr>
          <p:cNvPr id="8" name="TextBox 7">
            <a:extLst>
              <a:ext uri="{FF2B5EF4-FFF2-40B4-BE49-F238E27FC236}">
                <a16:creationId xmlns:a16="http://schemas.microsoft.com/office/drawing/2014/main" id="{CD7CA6FE-AC3F-11A9-E2FA-80793DD697E8}"/>
              </a:ext>
            </a:extLst>
          </p:cNvPr>
          <p:cNvSpPr txBox="1"/>
          <p:nvPr/>
        </p:nvSpPr>
        <p:spPr>
          <a:xfrm>
            <a:off x="2203088" y="6117268"/>
            <a:ext cx="6223281" cy="707886"/>
          </a:xfrm>
          <a:prstGeom prst="rect">
            <a:avLst/>
          </a:prstGeom>
          <a:noFill/>
        </p:spPr>
        <p:txBody>
          <a:bodyPr wrap="square" rtlCol="0">
            <a:spAutoFit/>
          </a:bodyPr>
          <a:lstStyle/>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NTPC is trading above moving average</a:t>
            </a:r>
          </a:p>
        </p:txBody>
      </p:sp>
      <p:pic>
        <p:nvPicPr>
          <p:cNvPr id="7" name="Picture 6">
            <a:extLst>
              <a:ext uri="{FF2B5EF4-FFF2-40B4-BE49-F238E27FC236}">
                <a16:creationId xmlns:a16="http://schemas.microsoft.com/office/drawing/2014/main" id="{19FCE346-53FB-B404-DC76-FA6460F7B5DF}"/>
              </a:ext>
            </a:extLst>
          </p:cNvPr>
          <p:cNvPicPr>
            <a:picLocks noChangeAspect="1"/>
          </p:cNvPicPr>
          <p:nvPr/>
        </p:nvPicPr>
        <p:blipFill>
          <a:blip r:embed="rId2"/>
          <a:stretch>
            <a:fillRect/>
          </a:stretch>
        </p:blipFill>
        <p:spPr>
          <a:xfrm>
            <a:off x="0" y="652092"/>
            <a:ext cx="7905509" cy="2706345"/>
          </a:xfrm>
          <a:prstGeom prst="rect">
            <a:avLst/>
          </a:prstGeom>
        </p:spPr>
      </p:pic>
      <p:pic>
        <p:nvPicPr>
          <p:cNvPr id="10" name="Picture 9">
            <a:extLst>
              <a:ext uri="{FF2B5EF4-FFF2-40B4-BE49-F238E27FC236}">
                <a16:creationId xmlns:a16="http://schemas.microsoft.com/office/drawing/2014/main" id="{3B8B1FF4-8A79-916C-280C-CA0190E6D907}"/>
              </a:ext>
            </a:extLst>
          </p:cNvPr>
          <p:cNvPicPr>
            <a:picLocks noChangeAspect="1"/>
          </p:cNvPicPr>
          <p:nvPr/>
        </p:nvPicPr>
        <p:blipFill>
          <a:blip r:embed="rId3"/>
          <a:stretch>
            <a:fillRect/>
          </a:stretch>
        </p:blipFill>
        <p:spPr>
          <a:xfrm>
            <a:off x="2448929" y="3806638"/>
            <a:ext cx="9655377" cy="2582587"/>
          </a:xfrm>
          <a:prstGeom prst="rect">
            <a:avLst/>
          </a:prstGeom>
        </p:spPr>
      </p:pic>
      <p:sp>
        <p:nvSpPr>
          <p:cNvPr id="14" name="TextBox 13">
            <a:extLst>
              <a:ext uri="{FF2B5EF4-FFF2-40B4-BE49-F238E27FC236}">
                <a16:creationId xmlns:a16="http://schemas.microsoft.com/office/drawing/2014/main" id="{DC3B85C7-FA99-66C4-67AF-10DECEED89D1}"/>
              </a:ext>
            </a:extLst>
          </p:cNvPr>
          <p:cNvSpPr txBox="1"/>
          <p:nvPr/>
        </p:nvSpPr>
        <p:spPr>
          <a:xfrm>
            <a:off x="2448929" y="3381942"/>
            <a:ext cx="8141183" cy="400110"/>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Nestle India and SBI both are frequently trading below moving average.</a:t>
            </a:r>
          </a:p>
        </p:txBody>
      </p:sp>
    </p:spTree>
    <p:extLst>
      <p:ext uri="{BB962C8B-B14F-4D97-AF65-F5344CB8AC3E}">
        <p14:creationId xmlns:p14="http://schemas.microsoft.com/office/powerpoint/2010/main" val="4189336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14B9-8035-3C68-76CF-F23E3D82A149}"/>
              </a:ext>
            </a:extLst>
          </p:cNvPr>
          <p:cNvSpPr>
            <a:spLocks noGrp="1"/>
          </p:cNvSpPr>
          <p:nvPr>
            <p:ph type="title"/>
          </p:nvPr>
        </p:nvSpPr>
        <p:spPr>
          <a:xfrm>
            <a:off x="-1041723" y="95304"/>
            <a:ext cx="6574421" cy="970450"/>
          </a:xfrm>
        </p:spPr>
        <p:txBody>
          <a:bodyPr/>
          <a:lstStyle/>
          <a:p>
            <a:r>
              <a:rPr lang="en-IN" dirty="0">
                <a:latin typeface="Times New Roman" panose="02020603050405020304" pitchFamily="18" charset="0"/>
                <a:cs typeface="Times New Roman" panose="02020603050405020304" pitchFamily="18" charset="0"/>
              </a:rPr>
              <a:t>Volatility Analysis:</a:t>
            </a:r>
          </a:p>
        </p:txBody>
      </p:sp>
      <p:sp>
        <p:nvSpPr>
          <p:cNvPr id="3" name="Content Placeholder 2">
            <a:extLst>
              <a:ext uri="{FF2B5EF4-FFF2-40B4-BE49-F238E27FC236}">
                <a16:creationId xmlns:a16="http://schemas.microsoft.com/office/drawing/2014/main" id="{3C70CC5D-83CD-DAF2-1E21-021FC3C18EC5}"/>
              </a:ext>
            </a:extLst>
          </p:cNvPr>
          <p:cNvSpPr>
            <a:spLocks noGrp="1"/>
          </p:cNvSpPr>
          <p:nvPr>
            <p:ph idx="1"/>
          </p:nvPr>
        </p:nvSpPr>
        <p:spPr>
          <a:xfrm>
            <a:off x="-83160" y="6043030"/>
            <a:ext cx="11974217" cy="420442"/>
          </a:xfrm>
        </p:spPr>
        <p:txBody>
          <a:bodyPr>
            <a:noAutofit/>
          </a:bodyPr>
          <a:lstStyle/>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As seen in the GAIL and NTPC both are volatile stocks where one can invest for short term.</a:t>
            </a:r>
          </a:p>
        </p:txBody>
      </p:sp>
      <p:pic>
        <p:nvPicPr>
          <p:cNvPr id="6" name="Picture 5">
            <a:extLst>
              <a:ext uri="{FF2B5EF4-FFF2-40B4-BE49-F238E27FC236}">
                <a16:creationId xmlns:a16="http://schemas.microsoft.com/office/drawing/2014/main" id="{BCDA9668-7257-8084-0268-6FADF823CAC3}"/>
              </a:ext>
            </a:extLst>
          </p:cNvPr>
          <p:cNvPicPr>
            <a:picLocks noChangeAspect="1"/>
          </p:cNvPicPr>
          <p:nvPr/>
        </p:nvPicPr>
        <p:blipFill>
          <a:blip r:embed="rId2"/>
          <a:stretch>
            <a:fillRect/>
          </a:stretch>
        </p:blipFill>
        <p:spPr>
          <a:xfrm>
            <a:off x="0" y="1017061"/>
            <a:ext cx="12192000" cy="4823878"/>
          </a:xfrm>
          <a:prstGeom prst="rect">
            <a:avLst/>
          </a:prstGeom>
        </p:spPr>
      </p:pic>
    </p:spTree>
    <p:extLst>
      <p:ext uri="{BB962C8B-B14F-4D97-AF65-F5344CB8AC3E}">
        <p14:creationId xmlns:p14="http://schemas.microsoft.com/office/powerpoint/2010/main" val="28392106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Slate</Template>
  <TotalTime>542</TotalTime>
  <Words>829</Words>
  <Application>Microsoft Office PowerPoint</Application>
  <PresentationFormat>Widescreen</PresentationFormat>
  <Paragraphs>66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Calisto MT</vt:lpstr>
      <vt:lpstr>Söhne</vt:lpstr>
      <vt:lpstr>Times New Roman</vt:lpstr>
      <vt:lpstr>Wingdings 2</vt:lpstr>
      <vt:lpstr>Slate</vt:lpstr>
      <vt:lpstr>PowerPoint Presentation</vt:lpstr>
      <vt:lpstr>Table of contents</vt:lpstr>
      <vt:lpstr>Introduction:</vt:lpstr>
      <vt:lpstr>Fundamental &amp; Technical Analysis:</vt:lpstr>
      <vt:lpstr>Sector wise Analysis:</vt:lpstr>
      <vt:lpstr>Returns on Trading Volume:</vt:lpstr>
      <vt:lpstr>PowerPoint Presentation</vt:lpstr>
      <vt:lpstr>PowerPoint Presentation</vt:lpstr>
      <vt:lpstr>Volatility Analysis:</vt:lpstr>
      <vt:lpstr>Stock Prices over time:</vt:lpstr>
      <vt:lpstr>As seen in the scatter plot, Bajaj Finance, SBI Life Insurance, GAIL and  NTPC during the (major event) 2019 pandemic outbreak could maintained their average price.   Where as comparatively, other companies stock prices seen a steep downfall. </vt:lpstr>
      <vt:lpstr>As seen in the above slide, Service sector like (Hotel Industry) faced downfall, but recovered and maintained their average profit.  One can consider investing in service sector to balance portfolio.</vt:lpstr>
      <vt:lpstr>PE Ratio for last 5 years:</vt:lpstr>
      <vt:lpstr>Last 5 year return:</vt:lpstr>
      <vt:lpstr>Recommendations: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NSE Sectors Through Stock market Analysis</dc:title>
  <dc:creator>Nishad More</dc:creator>
  <cp:lastModifiedBy>Nishad More</cp:lastModifiedBy>
  <cp:revision>7</cp:revision>
  <dcterms:created xsi:type="dcterms:W3CDTF">2024-01-13T07:25:46Z</dcterms:created>
  <dcterms:modified xsi:type="dcterms:W3CDTF">2024-01-13T16:30:33Z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